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ZCCEhsm0PRHVkEJK7BmaaYQHI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c33c2042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c33c2042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3124fbf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f3124fb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c33c204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c33c204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c33c2042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c33c2042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33c2042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33c2042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c33c2042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c33c204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3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30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0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2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" name="Google Shape;27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2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2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2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2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2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2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2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irlines.org/dataset/per-minute-cost-of-delays-to-u-s-airlines/#" TargetMode="External"/><Relationship Id="rId4" Type="http://schemas.openxmlformats.org/officeDocument/2006/relationships/hyperlink" Target="https://www.faa.gov/data_research/aviation_data_statistics/media/cost_delay_estimate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>
            <p:ph type="ctrTitle"/>
          </p:nvPr>
        </p:nvSpPr>
        <p:spPr>
          <a:xfrm>
            <a:off x="742400" y="605550"/>
            <a:ext cx="8187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>
                <a:solidFill>
                  <a:srgbClr val="E69138"/>
                </a:solidFill>
                <a:highlight>
                  <a:srgbClr val="FFFFFF"/>
                </a:highlight>
              </a:rPr>
              <a:t> Predicting </a:t>
            </a:r>
            <a:r>
              <a:rPr lang="en" sz="5100">
                <a:solidFill>
                  <a:srgbClr val="E69138"/>
                </a:solidFill>
                <a:highlight>
                  <a:srgbClr val="FFFFFF"/>
                </a:highlight>
              </a:rPr>
              <a:t>Airline Delays</a:t>
            </a:r>
            <a:endParaRPr sz="5100">
              <a:solidFill>
                <a:srgbClr val="E6913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6524496" y="3754000"/>
            <a:ext cx="342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solidFill>
                <a:srgbClr val="B45F0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rgbClr val="B45F0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Aris Grout</a:t>
            </a:r>
            <a:endParaRPr b="1" sz="2400">
              <a:solidFill>
                <a:srgbClr val="B45F06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rgbClr val="B45F0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Wonho Choi</a:t>
            </a:r>
            <a:endParaRPr b="1" sz="2400">
              <a:solidFill>
                <a:srgbClr val="B45F06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-321475" y="5180875"/>
            <a:ext cx="9898200" cy="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cc33c2042b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0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cc33c2042b_1_40"/>
          <p:cNvSpPr txBox="1"/>
          <p:nvPr/>
        </p:nvSpPr>
        <p:spPr>
          <a:xfrm rot="-2700585">
            <a:off x="5545365" y="-973126"/>
            <a:ext cx="4987648" cy="6618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?     </a:t>
            </a:r>
            <a:r>
              <a:rPr b="1" lang="en" sz="3100">
                <a:latin typeface="Lato"/>
                <a:ea typeface="Lato"/>
                <a:cs typeface="Lato"/>
                <a:sym typeface="Lato"/>
              </a:rPr>
              <a:t>?  </a:t>
            </a:r>
            <a:r>
              <a:rPr b="1" lang="en" sz="2700">
                <a:latin typeface="Lato"/>
                <a:ea typeface="Lato"/>
                <a:cs typeface="Lato"/>
                <a:sym typeface="Lato"/>
              </a:rPr>
              <a:t>   ?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gcc33c2042b_1_40"/>
          <p:cNvSpPr txBox="1"/>
          <p:nvPr>
            <p:ph type="title"/>
          </p:nvPr>
        </p:nvSpPr>
        <p:spPr>
          <a:xfrm>
            <a:off x="274425" y="631499"/>
            <a:ext cx="6244200" cy="34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B45F06"/>
                </a:solidFill>
                <a:highlight>
                  <a:srgbClr val="FFFFFF"/>
                </a:highlight>
              </a:rPr>
              <a:t>It’s more complicated!</a:t>
            </a:r>
            <a:endParaRPr sz="4300">
              <a:solidFill>
                <a:srgbClr val="B45F0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'arr_</a:t>
            </a:r>
            <a:r>
              <a:rPr lang="en" sz="2000">
                <a:solidFill>
                  <a:schemeClr val="dk2"/>
                </a:solidFill>
                <a:highlight>
                  <a:srgbClr val="FF99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</a:t>
            </a:r>
            <a:r>
              <a:rPr lang="en" sz="2000">
                <a:solidFill>
                  <a:srgbClr val="741B47"/>
                </a:solidFill>
                <a:highlight>
                  <a:srgbClr val="FFFFFF"/>
                </a:highlight>
              </a:rPr>
              <a:t>=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'Carrier_</a:t>
            </a:r>
            <a:r>
              <a:rPr lang="en" sz="2000">
                <a:solidFill>
                  <a:schemeClr val="dk2"/>
                </a:solidFill>
                <a:highlight>
                  <a:srgbClr val="FFFF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</a:t>
            </a:r>
            <a:r>
              <a:rPr lang="en" sz="2000">
                <a:solidFill>
                  <a:srgbClr val="741B47"/>
                </a:solidFill>
                <a:highlight>
                  <a:srgbClr val="FFFFFF"/>
                </a:highlight>
              </a:rPr>
              <a:t>+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'weather_</a:t>
            </a:r>
            <a:r>
              <a:rPr lang="en" sz="2000">
                <a:solidFill>
                  <a:schemeClr val="dk2"/>
                </a:solidFill>
                <a:highlight>
                  <a:srgbClr val="FFFF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</a:t>
            </a:r>
            <a:r>
              <a:rPr lang="en" sz="2000">
                <a:solidFill>
                  <a:srgbClr val="741B47"/>
                </a:solidFill>
                <a:highlight>
                  <a:srgbClr val="FFFFFF"/>
                </a:highlight>
              </a:rPr>
              <a:t>+</a:t>
            </a:r>
            <a:endParaRPr sz="2000">
              <a:solidFill>
                <a:srgbClr val="741B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'nas_</a:t>
            </a:r>
            <a:r>
              <a:rPr lang="en" sz="2000">
                <a:solidFill>
                  <a:schemeClr val="dk2"/>
                </a:solidFill>
                <a:highlight>
                  <a:srgbClr val="FFFF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</a:rPr>
              <a:t>'</a:t>
            </a:r>
            <a:r>
              <a:rPr lang="en" sz="2000">
                <a:solidFill>
                  <a:srgbClr val="741B47"/>
                </a:solidFill>
                <a:highlight>
                  <a:srgbClr val="FFFFFF"/>
                </a:highlight>
              </a:rPr>
              <a:t>+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'security_</a:t>
            </a:r>
            <a:r>
              <a:rPr lang="en" sz="2000">
                <a:solidFill>
                  <a:schemeClr val="dk2"/>
                </a:solidFill>
                <a:highlight>
                  <a:srgbClr val="FFFF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</a:t>
            </a:r>
            <a:r>
              <a:rPr lang="en" sz="2000">
                <a:solidFill>
                  <a:srgbClr val="741B47"/>
                </a:solidFill>
                <a:highlight>
                  <a:srgbClr val="FFFFFF"/>
                </a:highlight>
              </a:rPr>
              <a:t>+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'late_aircraft_</a:t>
            </a:r>
            <a:r>
              <a:rPr lang="en" sz="2000">
                <a:solidFill>
                  <a:schemeClr val="dk2"/>
                </a:solidFill>
                <a:highlight>
                  <a:srgbClr val="FFFF00"/>
                </a:highlight>
              </a:rPr>
              <a:t>delay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'</a:t>
            </a:r>
            <a:endParaRPr sz="2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3124fbf7_0_29"/>
          <p:cNvSpPr txBox="1"/>
          <p:nvPr>
            <p:ph type="title"/>
          </p:nvPr>
        </p:nvSpPr>
        <p:spPr>
          <a:xfrm>
            <a:off x="276725" y="261443"/>
            <a:ext cx="62442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7" name="Google Shape;157;gcf3124fbf7_0_29"/>
          <p:cNvSpPr txBox="1"/>
          <p:nvPr/>
        </p:nvSpPr>
        <p:spPr>
          <a:xfrm>
            <a:off x="219425" y="1255650"/>
            <a:ext cx="841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 hourly delay costs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https://www.airlines.org/dataset/per-minute-cost-of-delays-to-u-s-airlines/#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 yearly costs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https://www.faa.gov/data_research/aviation_data_statistics/media/cost_delay_estimates.pdf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88" y="1605825"/>
            <a:ext cx="34385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 txBox="1"/>
          <p:nvPr>
            <p:ph type="title"/>
          </p:nvPr>
        </p:nvSpPr>
        <p:spPr>
          <a:xfrm>
            <a:off x="189750" y="-562250"/>
            <a:ext cx="88347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6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" sz="4300">
                <a:solidFill>
                  <a:schemeClr val="accent5"/>
                </a:solidFill>
              </a:rPr>
              <a:t>Problem:</a:t>
            </a:r>
            <a:r>
              <a:rPr lang="en" sz="4300"/>
              <a:t> Inefficiency in Aviation </a:t>
            </a:r>
            <a:r>
              <a:rPr lang="en" sz="4600"/>
              <a:t>                             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925" y="2234488"/>
            <a:ext cx="4897700" cy="275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88" y="1605825"/>
            <a:ext cx="343852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 rotWithShape="1">
          <a:blip r:embed="rId6">
            <a:alphaModFix/>
          </a:blip>
          <a:srcRect b="26187" l="5572" r="2616" t="54930"/>
          <a:stretch/>
        </p:blipFill>
        <p:spPr>
          <a:xfrm>
            <a:off x="3957924" y="1605816"/>
            <a:ext cx="4897700" cy="56655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>
            <p:ph type="title"/>
          </p:nvPr>
        </p:nvSpPr>
        <p:spPr>
          <a:xfrm>
            <a:off x="223875" y="928725"/>
            <a:ext cx="859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250">
                <a:solidFill>
                  <a:schemeClr val="accent5"/>
                </a:solidFill>
              </a:rPr>
              <a:t>The cost: </a:t>
            </a:r>
            <a:r>
              <a:rPr lang="en" sz="1250"/>
              <a:t>$33bill/2019 (in USA), ~ </a:t>
            </a:r>
            <a:r>
              <a:rPr lang="en" sz="1250"/>
              <a:t>$74.24/min   </a:t>
            </a:r>
            <a:r>
              <a:rPr lang="en" sz="1250">
                <a:solidFill>
                  <a:schemeClr val="accent5"/>
                </a:solidFill>
              </a:rPr>
              <a:t>Trending upwards:</a:t>
            </a:r>
            <a:r>
              <a:rPr lang="en" sz="1250"/>
              <a:t> +12.24%, +13.53%, +9.27%+ (in USA 2016-2019) </a:t>
            </a:r>
            <a:endParaRPr sz="12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2878800" y="276225"/>
            <a:ext cx="4501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Highlight </a:t>
            </a:r>
            <a:r>
              <a:rPr b="1" i="0" lang="en" sz="3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Tools </a:t>
            </a:r>
            <a:endParaRPr b="1" i="0" sz="3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3"/>
          <p:cNvSpPr txBox="1"/>
          <p:nvPr>
            <p:ph idx="4294967295" type="body"/>
          </p:nvPr>
        </p:nvSpPr>
        <p:spPr>
          <a:xfrm>
            <a:off x="2444700" y="1007300"/>
            <a:ext cx="39921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                    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b="1" lang="en" sz="1300"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b="1" lang="en" sz="12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pandas </a:t>
            </a: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pd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b="1" lang="en" sz="12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sqlite3 </a:t>
            </a: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sqlite</a:t>
            </a:r>
            <a:endParaRPr b="1" sz="120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en" sz="12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sklearn.feature_selection</a:t>
            </a: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import </a:t>
            </a:r>
            <a:r>
              <a:rPr b="1" lang="en" sz="120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VarianceThreshold</a:t>
            </a:r>
            <a:endParaRPr b="1"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en" sz="12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sklearn.ensemble</a:t>
            </a: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import </a:t>
            </a:r>
            <a:r>
              <a:rPr b="1" lang="en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RandomForestRegressor</a:t>
            </a:r>
            <a:endParaRPr b="1"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en" sz="12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sklearn.model_selection</a:t>
            </a:r>
            <a:r>
              <a:rPr b="1" lang="en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b="1" lang="en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GridSearchCV</a:t>
            </a:r>
            <a:endParaRPr b="1"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200" y="1159300"/>
            <a:ext cx="380377" cy="3821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3458100" y="1127188"/>
            <a:ext cx="222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Visual Studio Code</a:t>
            </a:r>
            <a:endParaRPr b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066" y="1588900"/>
            <a:ext cx="1662660" cy="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66725" y="1804363"/>
            <a:ext cx="44973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lang="en" sz="2000">
                <a:solidFill>
                  <a:srgbClr val="000000"/>
                </a:solidFill>
              </a:rPr>
              <a:t>What was our</a:t>
            </a:r>
            <a:endParaRPr b="0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 sz="3700"/>
              <a:t>          P</a:t>
            </a:r>
            <a:r>
              <a:rPr lang="en" sz="3700"/>
              <a:t>rocess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 sz="2000"/>
              <a:t>                            </a:t>
            </a:r>
            <a:r>
              <a:rPr b="0" lang="en" sz="2000">
                <a:solidFill>
                  <a:schemeClr val="dk2"/>
                </a:solidFill>
              </a:rPr>
              <a:t>of Machine Learning?</a:t>
            </a:r>
            <a:endParaRPr b="0" sz="2000">
              <a:solidFill>
                <a:schemeClr val="dk2"/>
              </a:solidFill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38200"/>
            <a:ext cx="4572000" cy="435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 txBox="1"/>
          <p:nvPr/>
        </p:nvSpPr>
        <p:spPr>
          <a:xfrm>
            <a:off x="4572000" y="-89650"/>
            <a:ext cx="45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ML Workflow</a:t>
            </a:r>
            <a:endParaRPr b="1" sz="5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5000500" y="1606125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6"/>
          <p:cNvSpPr txBox="1"/>
          <p:nvPr>
            <p:ph type="title"/>
          </p:nvPr>
        </p:nvSpPr>
        <p:spPr>
          <a:xfrm>
            <a:off x="291425" y="4361375"/>
            <a:ext cx="4348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highlight>
                  <a:srgbClr val="000000"/>
                </a:highlight>
              </a:rPr>
              <a:t>R2: 0.1713523428871443</a:t>
            </a:r>
            <a:endParaRPr sz="2500"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1050" y="984863"/>
            <a:ext cx="5412849" cy="27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/>
          <p:nvPr/>
        </p:nvSpPr>
        <p:spPr>
          <a:xfrm>
            <a:off x="7623975" y="1126025"/>
            <a:ext cx="643200" cy="280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99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256200" y="316200"/>
            <a:ext cx="86316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/>
              <a:t>W</a:t>
            </a:r>
            <a:r>
              <a:rPr lang="en" sz="4300"/>
              <a:t>hat</a:t>
            </a:r>
            <a:r>
              <a:rPr lang="en" sz="4300"/>
              <a:t> </a:t>
            </a:r>
            <a:r>
              <a:rPr lang="en" sz="4300">
                <a:solidFill>
                  <a:srgbClr val="FF9900"/>
                </a:solidFill>
              </a:rPr>
              <a:t>ML </a:t>
            </a:r>
            <a:r>
              <a:rPr lang="en" sz="4300">
                <a:solidFill>
                  <a:srgbClr val="E69138"/>
                </a:solidFill>
              </a:rPr>
              <a:t>Models</a:t>
            </a:r>
            <a:r>
              <a:rPr lang="en" sz="4300">
                <a:solidFill>
                  <a:srgbClr val="E69138"/>
                </a:solidFill>
              </a:rPr>
              <a:t>/</a:t>
            </a:r>
            <a:r>
              <a:rPr lang="en" sz="4300">
                <a:solidFill>
                  <a:srgbClr val="E69138"/>
                </a:solidFill>
              </a:rPr>
              <a:t>features</a:t>
            </a:r>
            <a:r>
              <a:rPr lang="en" sz="4300"/>
              <a:t> does it take to Predict Flight delays?</a:t>
            </a:r>
            <a:endParaRPr sz="4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>
                <a:solidFill>
                  <a:srgbClr val="666666"/>
                </a:solidFill>
              </a:rPr>
              <a:t>ElasticNet, LinearRegr, XGboost,</a:t>
            </a:r>
            <a:endParaRPr sz="4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>
                <a:solidFill>
                  <a:srgbClr val="E69138"/>
                </a:solidFill>
              </a:rPr>
              <a:t>RandomForestRegr</a:t>
            </a:r>
            <a:r>
              <a:rPr lang="en" sz="4300">
                <a:solidFill>
                  <a:srgbClr val="666666"/>
                </a:solidFill>
              </a:rPr>
              <a:t>,</a:t>
            </a:r>
            <a:r>
              <a:rPr lang="en" sz="4300">
                <a:solidFill>
                  <a:srgbClr val="E69138"/>
                </a:solidFill>
              </a:rPr>
              <a:t> </a:t>
            </a:r>
            <a:r>
              <a:rPr lang="en" sz="4300">
                <a:solidFill>
                  <a:srgbClr val="666666"/>
                </a:solidFill>
              </a:rPr>
              <a:t>SGDRegr, …</a:t>
            </a:r>
            <a:endParaRPr sz="4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crs_dep_time(mins)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crs_arr_time(mins)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crs_elapsed_time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'distance',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origin_traffic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dest_traffic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origin_taxi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dest_taxi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WN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'UA', 'F9', 'AS',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DL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'VX', 'NK', 'G4', 'AA', 'B6', 'HA',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Monday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'Tuesday',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Thursday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Saturday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'Wednesday',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Friday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'Sunday', '*Jan', 'dep_hr', 'arr_hr',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o_tempC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o_windspeedKmph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o_winddirDegree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'o_WindGustKmph',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o_visibility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'o_visibilityMiles',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o_cloudcover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'o_pressure',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o_humidity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o_precipMM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o_totalSnow_cm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o_sunrise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o_sunset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'd_tempC', 'd_windspeedKmph', 'd_winddirDegree',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d_WindGustKmph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d_visibility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'd_visibilityMiles',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d_cloudcover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d_pressure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d_humidity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d_precipMM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en" sz="1350">
                <a:solidFill>
                  <a:schemeClr val="dk2"/>
                </a:solidFill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d_totalSnow_cm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'd_sunrise', 'd_sunset']</a:t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300">
              <a:solidFill>
                <a:srgbClr val="666666"/>
              </a:solidFill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331800" y="3176875"/>
            <a:ext cx="8492400" cy="1693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Most predictive features:</a:t>
            </a:r>
            <a:endParaRPr b="1" sz="20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  <a:r>
              <a:rPr b="1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Weather</a:t>
            </a:r>
            <a:r>
              <a:rPr b="1" lang="en" sz="17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E69138"/>
                </a:solidFill>
                <a:latin typeface="Raleway"/>
                <a:ea typeface="Raleway"/>
                <a:cs typeface="Raleway"/>
                <a:sym typeface="Raleway"/>
              </a:rPr>
              <a:t>(at Destination)</a:t>
            </a:r>
            <a:endParaRPr b="1" sz="1700">
              <a:solidFill>
                <a:srgbClr val="E691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r>
              <a:rPr b="1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Day of week &amp; traffic</a:t>
            </a:r>
            <a:r>
              <a:rPr b="1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E69138"/>
                </a:solidFill>
                <a:latin typeface="Raleway"/>
                <a:ea typeface="Raleway"/>
                <a:cs typeface="Raleway"/>
                <a:sym typeface="Raleway"/>
              </a:rPr>
              <a:t>(Saturdays)</a:t>
            </a:r>
            <a:endParaRPr b="1" sz="1700">
              <a:solidFill>
                <a:srgbClr val="E691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  <a:r>
              <a:rPr b="1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Air Carriers</a:t>
            </a:r>
            <a:r>
              <a:rPr b="1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700">
                <a:solidFill>
                  <a:srgbClr val="E69138"/>
                </a:solidFill>
                <a:latin typeface="Raleway"/>
                <a:ea typeface="Raleway"/>
                <a:cs typeface="Raleway"/>
                <a:sym typeface="Raleway"/>
              </a:rPr>
              <a:t>(good ol’ Delta Airlines)</a:t>
            </a:r>
            <a:endParaRPr b="1" sz="2000">
              <a:solidFill>
                <a:srgbClr val="E6913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cc33c2042b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8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cc33c2042b_1_53"/>
          <p:cNvSpPr txBox="1"/>
          <p:nvPr>
            <p:ph type="title"/>
          </p:nvPr>
        </p:nvSpPr>
        <p:spPr>
          <a:xfrm>
            <a:off x="363800" y="183649"/>
            <a:ext cx="6244200" cy="13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  <a:highlight>
                  <a:srgbClr val="FFFFFF"/>
                </a:highlight>
              </a:rPr>
              <a:t>Check the </a:t>
            </a:r>
            <a:r>
              <a:rPr lang="en">
                <a:solidFill>
                  <a:srgbClr val="B45F06"/>
                </a:solidFill>
                <a:highlight>
                  <a:srgbClr val="FFFFFF"/>
                </a:highlight>
              </a:rPr>
              <a:t>calendar!</a:t>
            </a:r>
            <a:endParaRPr>
              <a:solidFill>
                <a:srgbClr val="B45F06"/>
              </a:solidFill>
              <a:highlight>
                <a:srgbClr val="FFFFFF"/>
              </a:highlight>
            </a:endParaRPr>
          </a:p>
        </p:txBody>
      </p:sp>
      <p:pic>
        <p:nvPicPr>
          <p:cNvPr id="120" name="Google Shape;120;gcc33c2042b_1_53"/>
          <p:cNvPicPr preferRelativeResize="0"/>
          <p:nvPr/>
        </p:nvPicPr>
        <p:blipFill rotWithShape="1">
          <a:blip r:embed="rId4">
            <a:alphaModFix/>
          </a:blip>
          <a:srcRect b="53418" l="9691" r="6975" t="33451"/>
          <a:stretch/>
        </p:blipFill>
        <p:spPr>
          <a:xfrm>
            <a:off x="440000" y="1868975"/>
            <a:ext cx="7619999" cy="6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cc33c2042b_1_53"/>
          <p:cNvPicPr preferRelativeResize="0"/>
          <p:nvPr/>
        </p:nvPicPr>
        <p:blipFill rotWithShape="1">
          <a:blip r:embed="rId5">
            <a:alphaModFix/>
          </a:blip>
          <a:srcRect b="51510" l="9566" r="7100" t="35358"/>
          <a:stretch/>
        </p:blipFill>
        <p:spPr>
          <a:xfrm>
            <a:off x="440000" y="3200700"/>
            <a:ext cx="7619999" cy="6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cc33c2042b_1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6800" y="0"/>
            <a:ext cx="6346449" cy="53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c33c2042b_1_25"/>
          <p:cNvSpPr txBox="1"/>
          <p:nvPr>
            <p:ph type="title"/>
          </p:nvPr>
        </p:nvSpPr>
        <p:spPr>
          <a:xfrm>
            <a:off x="1642575" y="182143"/>
            <a:ext cx="6244200" cy="9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" sz="4700">
                <a:solidFill>
                  <a:srgbClr val="E69138"/>
                </a:solidFill>
              </a:rPr>
              <a:t>RandomForestRegr</a:t>
            </a:r>
            <a:endParaRPr sz="5200"/>
          </a:p>
        </p:txBody>
      </p:sp>
      <p:pic>
        <p:nvPicPr>
          <p:cNvPr id="128" name="Google Shape;128;gcc33c2042b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0" y="1349293"/>
            <a:ext cx="8839200" cy="340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cc33c2042b_1_25"/>
          <p:cNvSpPr/>
          <p:nvPr/>
        </p:nvSpPr>
        <p:spPr>
          <a:xfrm>
            <a:off x="2678375" y="4422150"/>
            <a:ext cx="1831500" cy="200700"/>
          </a:xfrm>
          <a:prstGeom prst="rect">
            <a:avLst/>
          </a:prstGeom>
          <a:solidFill>
            <a:srgbClr val="FFE700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cc33c2042b_1_25"/>
          <p:cNvSpPr/>
          <p:nvPr/>
        </p:nvSpPr>
        <p:spPr>
          <a:xfrm>
            <a:off x="1145425" y="4185000"/>
            <a:ext cx="1831500" cy="200700"/>
          </a:xfrm>
          <a:prstGeom prst="rect">
            <a:avLst/>
          </a:prstGeom>
          <a:solidFill>
            <a:srgbClr val="FFE700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gcc33c2042b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00" y="1349288"/>
            <a:ext cx="9144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c33c2042b_1_4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cc33c2042b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78" y="0"/>
            <a:ext cx="78493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c33c2042b_1_29"/>
          <p:cNvSpPr txBox="1"/>
          <p:nvPr>
            <p:ph type="title"/>
          </p:nvPr>
        </p:nvSpPr>
        <p:spPr>
          <a:xfrm>
            <a:off x="118050" y="341475"/>
            <a:ext cx="5224200" cy="4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E69138"/>
                </a:solidFill>
              </a:rPr>
              <a:t>But the problem is:</a:t>
            </a:r>
            <a:endParaRPr sz="43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/>
              <a:t>On average, </a:t>
            </a:r>
            <a:r>
              <a:rPr lang="en" sz="2300"/>
              <a:t>D</a:t>
            </a:r>
            <a:r>
              <a:rPr lang="en" sz="2300"/>
              <a:t>elays </a:t>
            </a:r>
            <a:r>
              <a:rPr lang="en" sz="2300"/>
              <a:t>that is already </a:t>
            </a:r>
            <a:r>
              <a:rPr lang="en" sz="2300"/>
              <a:t>created before departure </a:t>
            </a:r>
            <a:r>
              <a:rPr lang="en" sz="2300"/>
              <a:t>is </a:t>
            </a:r>
            <a:r>
              <a:rPr lang="en" sz="2300"/>
              <a:t>193.25% of Arrival delay(Total delay).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This clearly suggests that arrival delays are caused by departure delays.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69138"/>
                </a:solidFill>
              </a:rPr>
              <a:t>And they try to reduce it during the flight</a:t>
            </a:r>
            <a:endParaRPr sz="2700">
              <a:solidFill>
                <a:srgbClr val="E69138"/>
              </a:solidFill>
            </a:endParaRPr>
          </a:p>
        </p:txBody>
      </p:sp>
      <p:pic>
        <p:nvPicPr>
          <p:cNvPr id="143" name="Google Shape;143;gcc33c2042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250" y="613375"/>
            <a:ext cx="3712416" cy="21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c33c2042b_1_29"/>
          <p:cNvPicPr preferRelativeResize="0"/>
          <p:nvPr/>
        </p:nvPicPr>
        <p:blipFill rotWithShape="1">
          <a:blip r:embed="rId4">
            <a:alphaModFix/>
          </a:blip>
          <a:srcRect b="0" l="17090" r="-17089" t="0"/>
          <a:stretch/>
        </p:blipFill>
        <p:spPr>
          <a:xfrm>
            <a:off x="5342250" y="2978575"/>
            <a:ext cx="4526100" cy="21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